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71" r:id="rId10"/>
    <p:sldId id="272" r:id="rId11"/>
    <p:sldId id="270" r:id="rId12"/>
    <p:sldId id="267" r:id="rId13"/>
    <p:sldId id="269" r:id="rId14"/>
    <p:sldId id="268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37"/>
    <a:srgbClr val="007832"/>
    <a:srgbClr val="25C967"/>
    <a:srgbClr val="02B24B"/>
    <a:srgbClr val="1BB91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Лист1!$A$2:$A$14</c:f>
              <c:numCache>
                <c:formatCode>General</c:formatCode>
                <c:ptCount val="13"/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1.3</c:v>
                </c:pt>
                <c:pt idx="2">
                  <c:v>1.6900000000000002</c:v>
                </c:pt>
                <c:pt idx="3">
                  <c:v>2.1970000000000005</c:v>
                </c:pt>
                <c:pt idx="4">
                  <c:v>2.856100000000001</c:v>
                </c:pt>
                <c:pt idx="5">
                  <c:v>3.7129300000000014</c:v>
                </c:pt>
                <c:pt idx="6">
                  <c:v>4.8268090000000017</c:v>
                </c:pt>
                <c:pt idx="7">
                  <c:v>6.2748517000000028</c:v>
                </c:pt>
                <c:pt idx="8">
                  <c:v>8.1573072100000044</c:v>
                </c:pt>
                <c:pt idx="9">
                  <c:v>10.604499373000007</c:v>
                </c:pt>
                <c:pt idx="10">
                  <c:v>13.785849184900009</c:v>
                </c:pt>
                <c:pt idx="11">
                  <c:v>17.921603940370012</c:v>
                </c:pt>
                <c:pt idx="12">
                  <c:v>23.298085122481016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42016"/>
        <c:axId val="36347904"/>
      </c:lineChart>
      <c:catAx>
        <c:axId val="363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47904"/>
        <c:crosses val="autoZero"/>
        <c:auto val="1"/>
        <c:lblAlgn val="ctr"/>
        <c:lblOffset val="100"/>
        <c:noMultiLvlLbl val="0"/>
      </c:catAx>
      <c:valAx>
        <c:axId val="3634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34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772400" cy="81952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6400800" cy="960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"/>
            <a:ext cx="9144000" cy="41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2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2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0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6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1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81328"/>
            <a:ext cx="1656184" cy="411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8734"/>
            <a:ext cx="1656184" cy="4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KeyGuard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Система хранения ключей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524992"/>
            <a:ext cx="4176464" cy="36322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7400" b="1" dirty="0"/>
              <a:t>Устанавливать уровни доступа пользователей</a:t>
            </a:r>
          </a:p>
          <a:p>
            <a:pPr lvl="0"/>
            <a:r>
              <a:rPr lang="ru-RU" sz="7400" b="1" dirty="0"/>
              <a:t>Удаленно управлять системой </a:t>
            </a:r>
            <a:endParaRPr lang="ru-RU" sz="7400" b="1" dirty="0" smtClean="0"/>
          </a:p>
          <a:p>
            <a:pPr lvl="0"/>
            <a:r>
              <a:rPr lang="ru-RU" sz="7400" b="1" dirty="0" smtClean="0"/>
              <a:t>Распечатывать отчеты и обрабатывать тревоги</a:t>
            </a:r>
          </a:p>
          <a:p>
            <a:pPr lvl="0"/>
            <a:r>
              <a:rPr lang="ru-RU" sz="7400" b="1" dirty="0" smtClean="0"/>
              <a:t>Автоматически посылать </a:t>
            </a:r>
            <a:r>
              <a:rPr lang="en-US" sz="7400" b="1" dirty="0" smtClean="0"/>
              <a:t>SMS </a:t>
            </a:r>
            <a:r>
              <a:rPr lang="ru-RU" sz="7400" b="1" dirty="0" smtClean="0"/>
              <a:t>и </a:t>
            </a:r>
            <a:r>
              <a:rPr lang="en-US" sz="7400" b="1" dirty="0" smtClean="0"/>
              <a:t>email</a:t>
            </a:r>
          </a:p>
          <a:p>
            <a:pPr lvl="0"/>
            <a:r>
              <a:rPr lang="ru-RU" sz="7400" b="1" dirty="0" smtClean="0"/>
              <a:t>Отображать графические планы объекта</a:t>
            </a:r>
          </a:p>
          <a:p>
            <a:pPr marL="0" indent="0">
              <a:buNone/>
            </a:pPr>
            <a:endParaRPr lang="en-US" sz="7000" b="1" dirty="0" smtClean="0"/>
          </a:p>
          <a:p>
            <a:endParaRPr lang="ru-RU" sz="2800" dirty="0"/>
          </a:p>
        </p:txBody>
      </p:sp>
      <p:pic>
        <p:nvPicPr>
          <p:cNvPr id="13" name="Рисунок 12" descr="W:\BackUpReserv\Презентации\план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5" y="1566250"/>
            <a:ext cx="4392488" cy="3261155"/>
          </a:xfrm>
          <a:prstGeom prst="rect">
            <a:avLst/>
          </a:prstGeom>
          <a:noFill/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Программное обеспечение</a:t>
            </a:r>
            <a:br>
              <a:rPr lang="ru-RU" b="1" dirty="0" smtClean="0"/>
            </a:br>
            <a:r>
              <a:rPr lang="ru-RU" b="1" dirty="0" smtClean="0"/>
              <a:t>позволяет:</a:t>
            </a:r>
            <a:endParaRPr lang="ru-RU" sz="3100" b="1" dirty="0"/>
          </a:p>
        </p:txBody>
      </p:sp>
      <p:sp>
        <p:nvSpPr>
          <p:cNvPr id="17" name="Объект 7"/>
          <p:cNvSpPr>
            <a:spLocks noGrp="1"/>
          </p:cNvSpPr>
          <p:nvPr>
            <p:ph sz="quarter" idx="4"/>
          </p:nvPr>
        </p:nvSpPr>
        <p:spPr>
          <a:xfrm>
            <a:off x="386573" y="5013176"/>
            <a:ext cx="8136904" cy="1152128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Online</a:t>
            </a:r>
            <a:r>
              <a:rPr lang="ru-RU" b="1" dirty="0"/>
              <a:t> информация о каждом ключе</a:t>
            </a:r>
          </a:p>
          <a:p>
            <a:pPr lvl="0"/>
            <a:r>
              <a:rPr lang="ru-RU" b="1" dirty="0"/>
              <a:t>Сетевое подключение и много другое</a:t>
            </a:r>
          </a:p>
          <a:p>
            <a:endParaRPr lang="en-US" sz="70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06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Продажи систем хранения ключей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7544" y="5229200"/>
            <a:ext cx="8280920" cy="1008112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 smtClean="0"/>
              <a:t>Формирование рынка</a:t>
            </a:r>
          </a:p>
          <a:p>
            <a:r>
              <a:rPr lang="ru-RU" sz="7000" b="1" dirty="0" smtClean="0"/>
              <a:t>Отказ заказчиков от систем СКД в пользу систем хранения ключей интегрированных с системами охраны здания</a:t>
            </a:r>
          </a:p>
          <a:p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42756060"/>
              </p:ext>
            </p:extLst>
          </p:nvPr>
        </p:nvGraphicFramePr>
        <p:xfrm>
          <a:off x="1259632" y="836712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1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Задачи</a:t>
            </a:r>
            <a:endParaRPr lang="ru-RU" sz="3600" b="1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4"/>
          </p:nvPr>
        </p:nvSpPr>
        <p:spPr>
          <a:xfrm>
            <a:off x="179512" y="1106405"/>
            <a:ext cx="8424936" cy="275464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Автоматизация хранения и выдачи ключей </a:t>
            </a:r>
          </a:p>
          <a:p>
            <a:r>
              <a:rPr lang="ru-RU" sz="2800" b="1" dirty="0"/>
              <a:t>Журнал событий </a:t>
            </a:r>
            <a:r>
              <a:rPr lang="ru-RU" sz="2800" b="1" dirty="0" smtClean="0"/>
              <a:t>– история</a:t>
            </a:r>
          </a:p>
          <a:p>
            <a:r>
              <a:rPr lang="ru-RU" sz="2800" b="1" dirty="0" smtClean="0"/>
              <a:t>Автоматизация процесса установки – снятия с охраны</a:t>
            </a:r>
          </a:p>
          <a:p>
            <a:r>
              <a:rPr lang="ru-RU" sz="2800" b="1" dirty="0" smtClean="0"/>
              <a:t>Хранение резервных ключей (пожарных)</a:t>
            </a:r>
          </a:p>
          <a:p>
            <a:endParaRPr lang="en-US" sz="2800" b="1" dirty="0"/>
          </a:p>
          <a:p>
            <a:endParaRPr lang="ru-RU" sz="2800" dirty="0"/>
          </a:p>
        </p:txBody>
      </p:sp>
      <p:sp>
        <p:nvSpPr>
          <p:cNvPr id="12" name="Объект 7"/>
          <p:cNvSpPr>
            <a:spLocks noGrp="1"/>
          </p:cNvSpPr>
          <p:nvPr>
            <p:ph sz="quarter" idx="4"/>
          </p:nvPr>
        </p:nvSpPr>
        <p:spPr>
          <a:xfrm>
            <a:off x="261864" y="4437112"/>
            <a:ext cx="8424936" cy="167452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Высвобождение персонала – экономия средств</a:t>
            </a:r>
          </a:p>
          <a:p>
            <a:r>
              <a:rPr lang="ru-RU" sz="2800" b="1" dirty="0" smtClean="0"/>
              <a:t>Повышение уровня безопасности на объекте</a:t>
            </a:r>
          </a:p>
          <a:p>
            <a:r>
              <a:rPr lang="ru-RU" sz="2800" b="1" dirty="0" smtClean="0"/>
              <a:t>Экономия времени в аварийных ситуациях</a:t>
            </a:r>
          </a:p>
          <a:p>
            <a:endParaRPr lang="en-US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3968" y="1124744"/>
            <a:ext cx="4135040" cy="3168352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/>
              <a:t>Промышленность</a:t>
            </a:r>
          </a:p>
          <a:p>
            <a:r>
              <a:rPr lang="ru-RU" sz="7000" b="1" dirty="0" smtClean="0"/>
              <a:t>Обслуживание объектов</a:t>
            </a:r>
          </a:p>
          <a:p>
            <a:r>
              <a:rPr lang="ru-RU" sz="7000" b="1" dirty="0" smtClean="0"/>
              <a:t>Муниципальное хозяйство</a:t>
            </a:r>
          </a:p>
          <a:p>
            <a:r>
              <a:rPr lang="ru-RU" sz="7000" b="1" dirty="0" smtClean="0"/>
              <a:t>Транспорт</a:t>
            </a:r>
          </a:p>
          <a:p>
            <a:r>
              <a:rPr lang="ru-RU" sz="7000" b="1" dirty="0" smtClean="0"/>
              <a:t>Дата центры </a:t>
            </a:r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Рынки</a:t>
            </a:r>
            <a:endParaRPr lang="ru-RU" sz="3600" b="1" dirty="0"/>
          </a:p>
        </p:txBody>
      </p:sp>
      <p:sp>
        <p:nvSpPr>
          <p:cNvPr id="7" name="Объект 7"/>
          <p:cNvSpPr>
            <a:spLocks noGrp="1"/>
          </p:cNvSpPr>
          <p:nvPr>
            <p:ph sz="quarter" idx="4"/>
          </p:nvPr>
        </p:nvSpPr>
        <p:spPr>
          <a:xfrm>
            <a:off x="2627784" y="4923894"/>
            <a:ext cx="4608512" cy="1673457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/>
              <a:t>Автодилеры </a:t>
            </a:r>
          </a:p>
          <a:p>
            <a:r>
              <a:rPr lang="ru-RU" sz="3300" b="1" dirty="0" smtClean="0"/>
              <a:t>Банкоматы</a:t>
            </a:r>
          </a:p>
          <a:p>
            <a:r>
              <a:rPr lang="ru-RU" sz="3600" b="1" dirty="0"/>
              <a:t>Муниципальное </a:t>
            </a:r>
            <a:r>
              <a:rPr lang="ru-RU" sz="3600" b="1" dirty="0" smtClean="0"/>
              <a:t>хозяйство</a:t>
            </a:r>
            <a:r>
              <a:rPr lang="ru-RU" sz="3300" b="1" dirty="0" smtClean="0"/>
              <a:t> </a:t>
            </a:r>
            <a:endParaRPr lang="ru-RU" sz="3300" b="1" dirty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4"/>
          </p:nvPr>
        </p:nvSpPr>
        <p:spPr>
          <a:xfrm>
            <a:off x="179512" y="1106405"/>
            <a:ext cx="4135040" cy="302433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Аэропорты</a:t>
            </a:r>
          </a:p>
          <a:p>
            <a:r>
              <a:rPr lang="ru-RU" sz="2800" b="1" dirty="0" smtClean="0"/>
              <a:t>Здравоохранение</a:t>
            </a:r>
          </a:p>
          <a:p>
            <a:r>
              <a:rPr lang="ru-RU" sz="2800" b="1" dirty="0" smtClean="0"/>
              <a:t>Образование </a:t>
            </a:r>
          </a:p>
          <a:p>
            <a:r>
              <a:rPr lang="ru-RU" sz="2800" b="1" dirty="0" smtClean="0"/>
              <a:t>Гостиницы</a:t>
            </a:r>
          </a:p>
          <a:p>
            <a:r>
              <a:rPr lang="ru-RU" sz="2800" b="1" dirty="0" smtClean="0"/>
              <a:t>Армия </a:t>
            </a:r>
            <a:r>
              <a:rPr lang="en-US" sz="2800" b="1" dirty="0" smtClean="0"/>
              <a:t>&amp; </a:t>
            </a:r>
            <a:r>
              <a:rPr lang="ru-RU" sz="2800" b="1" dirty="0" smtClean="0"/>
              <a:t>Полиция</a:t>
            </a:r>
          </a:p>
          <a:p>
            <a:r>
              <a:rPr lang="ru-RU" sz="2800" b="1" dirty="0" smtClean="0"/>
              <a:t>Финансовый сектор</a:t>
            </a:r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39552" y="4149080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Без Фиксации Брелоков. Экономия 30%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62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542835" y="274638"/>
            <a:ext cx="814724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Примеры использования</a:t>
            </a:r>
            <a:endParaRPr lang="ru-RU" sz="3600" b="1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4"/>
          </p:nvPr>
        </p:nvSpPr>
        <p:spPr>
          <a:xfrm>
            <a:off x="542835" y="980728"/>
            <a:ext cx="7704856" cy="5256584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Музей современного искусства «Гараж» </a:t>
            </a:r>
            <a:endParaRPr lang="ru-RU" sz="2800" b="1" dirty="0" smtClean="0"/>
          </a:p>
          <a:p>
            <a:r>
              <a:rPr lang="ru-RU" sz="2800" b="1" dirty="0" smtClean="0"/>
              <a:t>Парк культуры им. Горького</a:t>
            </a:r>
          </a:p>
          <a:p>
            <a:r>
              <a:rPr lang="ru-RU" sz="2800" b="1" dirty="0" smtClean="0"/>
              <a:t>Единая диспетчерская служба Подмосковья</a:t>
            </a:r>
          </a:p>
          <a:p>
            <a:r>
              <a:rPr lang="ru-RU" sz="2800" b="1" dirty="0" smtClean="0"/>
              <a:t>Школы </a:t>
            </a:r>
          </a:p>
          <a:p>
            <a:r>
              <a:rPr lang="ru-RU" sz="2800" b="1" dirty="0" smtClean="0"/>
              <a:t>Посольства</a:t>
            </a:r>
          </a:p>
          <a:p>
            <a:r>
              <a:rPr lang="ru-RU" sz="2800" b="1" dirty="0" smtClean="0"/>
              <a:t>Банки </a:t>
            </a:r>
          </a:p>
          <a:p>
            <a:r>
              <a:rPr lang="ru-RU" sz="2800" b="1" dirty="0" smtClean="0"/>
              <a:t>Нефтянка </a:t>
            </a:r>
          </a:p>
          <a:p>
            <a:r>
              <a:rPr lang="ru-RU" sz="2800" b="1" dirty="0" smtClean="0"/>
              <a:t>Офисы (от двух этажей)</a:t>
            </a:r>
          </a:p>
          <a:p>
            <a:r>
              <a:rPr lang="ru-RU" sz="2800" b="1" dirty="0" smtClean="0"/>
              <a:t>Производство</a:t>
            </a:r>
          </a:p>
          <a:p>
            <a:r>
              <a:rPr lang="ru-RU" sz="2800" b="1" dirty="0" smtClean="0"/>
              <a:t>Торговые центры (Мега)</a:t>
            </a:r>
          </a:p>
          <a:p>
            <a:r>
              <a:rPr lang="ru-RU" sz="2800" b="1" dirty="0" smtClean="0"/>
              <a:t>Автопарк компаний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86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Спасибо за внимание 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KeyGuard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Система хранения ключей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KeyGuard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система автоматизированного хранения ключей </a:t>
            </a:r>
            <a:endParaRPr lang="ru-RU" sz="31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247455" cy="46085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15 </a:t>
            </a:r>
            <a:r>
              <a:rPr lang="ru-RU" sz="2800" b="1" dirty="0" smtClean="0"/>
              <a:t>лет опыт внедрения</a:t>
            </a:r>
          </a:p>
          <a:p>
            <a:r>
              <a:rPr lang="ru-RU" sz="2800" b="1" dirty="0" smtClean="0"/>
              <a:t>Тысячи объектов </a:t>
            </a:r>
          </a:p>
          <a:p>
            <a:r>
              <a:rPr lang="ru-RU" sz="2800" b="1" dirty="0" smtClean="0"/>
              <a:t>Собственное производство</a:t>
            </a:r>
          </a:p>
          <a:p>
            <a:r>
              <a:rPr lang="ru-RU" sz="2800" b="1" dirty="0" smtClean="0"/>
              <a:t>Изысканный дизайн</a:t>
            </a:r>
          </a:p>
          <a:p>
            <a:r>
              <a:rPr lang="ru-RU" sz="2800" b="1" dirty="0" smtClean="0"/>
              <a:t>Достойное качество</a:t>
            </a:r>
          </a:p>
          <a:p>
            <a:r>
              <a:rPr lang="ru-RU" sz="2800" b="1" dirty="0" smtClean="0"/>
              <a:t>Более чем конкурентная цена</a:t>
            </a:r>
            <a:endParaRPr lang="ru-RU" sz="2800" dirty="0"/>
          </a:p>
        </p:txBody>
      </p:sp>
      <p:pic>
        <p:nvPicPr>
          <p:cNvPr id="1026" name="Picture 2" descr="C:\Home\Icc\Фото\KeyGuard\New 5 и 10\KG_100_key_Glass_EU_Mirror_smal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717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3235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KeyGuard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Новинка 2017 сезона </a:t>
            </a:r>
            <a:endParaRPr lang="ru-RU" sz="31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3528" y="1700808"/>
            <a:ext cx="5400600" cy="4392488"/>
          </a:xfrm>
        </p:spPr>
        <p:txBody>
          <a:bodyPr>
            <a:normAutofit fontScale="47500" lnSpcReduction="20000"/>
          </a:bodyPr>
          <a:lstStyle/>
          <a:p>
            <a:r>
              <a:rPr lang="ru-RU" sz="7000" b="1" dirty="0" smtClean="0"/>
              <a:t>Автоматизация выдачи и хранения ключей </a:t>
            </a:r>
          </a:p>
          <a:p>
            <a:r>
              <a:rPr lang="ru-RU" sz="7000" b="1" dirty="0"/>
              <a:t>Удобный </a:t>
            </a:r>
            <a:r>
              <a:rPr lang="ru-RU" sz="7000" b="1" dirty="0" smtClean="0"/>
              <a:t>интерфейс</a:t>
            </a:r>
          </a:p>
          <a:p>
            <a:r>
              <a:rPr lang="ru-RU" sz="7000" b="1" dirty="0" smtClean="0"/>
              <a:t>Автоматическая постановка – снятие помещений под охрану</a:t>
            </a:r>
          </a:p>
          <a:p>
            <a:r>
              <a:rPr lang="ru-RU" sz="7000" b="1" dirty="0" smtClean="0"/>
              <a:t>Интеграция с ведущими производителями систем безопасности </a:t>
            </a:r>
            <a:endParaRPr lang="ru-RU" sz="7000" b="1" dirty="0"/>
          </a:p>
          <a:p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086576" cy="58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KeyGuard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Брелок с идентификатором</a:t>
            </a:r>
            <a:endParaRPr lang="ru-RU" sz="3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3664"/>
            <a:ext cx="2520280" cy="19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6" y="3482971"/>
            <a:ext cx="2829814" cy="18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92" y="387062"/>
            <a:ext cx="2309523" cy="30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1992"/>
            <a:ext cx="3020114" cy="31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3528" y="5517232"/>
            <a:ext cx="8568952" cy="93610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Хранения ключей как на брелоках со встроенным чипом </a:t>
            </a:r>
          </a:p>
          <a:p>
            <a:r>
              <a:rPr lang="ru-RU" sz="9600" b="1" dirty="0" smtClean="0"/>
              <a:t>Так и на брелоках и в опечатываемых пеналах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35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9992" y="1196752"/>
            <a:ext cx="4460944" cy="5112568"/>
          </a:xfrm>
        </p:spPr>
        <p:txBody>
          <a:bodyPr>
            <a:normAutofit fontScale="32500" lnSpcReduction="20000"/>
          </a:bodyPr>
          <a:lstStyle/>
          <a:p>
            <a:r>
              <a:rPr lang="ru-RU" sz="9800" b="1" dirty="0" smtClean="0"/>
              <a:t>Панель управления минимальной толщины</a:t>
            </a:r>
          </a:p>
          <a:p>
            <a:r>
              <a:rPr lang="ru-RU" sz="9800" b="1" dirty="0" smtClean="0"/>
              <a:t>Сам </a:t>
            </a:r>
            <a:r>
              <a:rPr lang="ru-RU" sz="9800" b="1" dirty="0"/>
              <a:t>корпус ключницы самый тонкий на рынке</a:t>
            </a:r>
          </a:p>
          <a:p>
            <a:r>
              <a:rPr lang="ru-RU" sz="9800" b="1" dirty="0" smtClean="0"/>
              <a:t>Светодиодная подсветка корпуса</a:t>
            </a:r>
          </a:p>
          <a:p>
            <a:r>
              <a:rPr lang="ru-RU" sz="9800" b="1" dirty="0" smtClean="0"/>
              <a:t>Эксклюзивная  окраска со вставками из нержавейки</a:t>
            </a:r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267744" y="295350"/>
            <a:ext cx="658796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Качество на первом плане</a:t>
            </a:r>
            <a:endParaRPr lang="ru-RU" sz="36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84399"/>
            <a:ext cx="2448272" cy="25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96" y="2887712"/>
            <a:ext cx="2740240" cy="25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0" y="3553673"/>
            <a:ext cx="2066776" cy="319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27984" y="1196752"/>
            <a:ext cx="4258816" cy="5184576"/>
          </a:xfrm>
        </p:spPr>
        <p:txBody>
          <a:bodyPr>
            <a:normAutofit fontScale="32500" lnSpcReduction="20000"/>
          </a:bodyPr>
          <a:lstStyle/>
          <a:p>
            <a:r>
              <a:rPr lang="ru-RU" sz="9800" b="1" dirty="0" smtClean="0"/>
              <a:t>Личинка замка </a:t>
            </a:r>
            <a:r>
              <a:rPr lang="en-US" sz="9800" b="1" dirty="0" err="1" smtClean="0"/>
              <a:t>Abloy</a:t>
            </a:r>
            <a:r>
              <a:rPr lang="ru-RU" sz="9800" b="1" dirty="0" smtClean="0"/>
              <a:t> твердосплавный</a:t>
            </a:r>
            <a:endParaRPr lang="en-US" sz="9800" b="1" dirty="0" smtClean="0"/>
          </a:p>
          <a:p>
            <a:r>
              <a:rPr lang="ru-RU" sz="9800" b="1" dirty="0" smtClean="0"/>
              <a:t>Петли </a:t>
            </a:r>
            <a:r>
              <a:rPr lang="en-US" sz="9800" b="1" dirty="0" err="1" smtClean="0"/>
              <a:t>Soss</a:t>
            </a:r>
            <a:r>
              <a:rPr lang="en-US" sz="9800" b="1" dirty="0" smtClean="0"/>
              <a:t> </a:t>
            </a:r>
            <a:r>
              <a:rPr lang="ru-RU" sz="9800" b="1" dirty="0" smtClean="0"/>
              <a:t>Англия </a:t>
            </a:r>
          </a:p>
          <a:p>
            <a:r>
              <a:rPr lang="ru-RU" sz="9800" b="1" dirty="0" smtClean="0"/>
              <a:t>Замок </a:t>
            </a:r>
            <a:r>
              <a:rPr lang="en-US" sz="9800" b="1" dirty="0" smtClean="0"/>
              <a:t>Eff-Eff </a:t>
            </a:r>
            <a:r>
              <a:rPr lang="ru-RU" sz="9800" b="1" dirty="0" smtClean="0"/>
              <a:t>Германия</a:t>
            </a:r>
          </a:p>
          <a:p>
            <a:r>
              <a:rPr lang="ru-RU" sz="9800" b="1" dirty="0" smtClean="0"/>
              <a:t>Блок питания </a:t>
            </a:r>
            <a:r>
              <a:rPr lang="en-US" sz="9800" b="1" dirty="0" err="1" smtClean="0"/>
              <a:t>Phonex</a:t>
            </a:r>
            <a:r>
              <a:rPr lang="en-US" sz="9800" b="1" dirty="0" smtClean="0"/>
              <a:t> </a:t>
            </a:r>
            <a:r>
              <a:rPr lang="ru-RU" sz="9800" b="1" dirty="0" smtClean="0"/>
              <a:t>Германия</a:t>
            </a:r>
          </a:p>
          <a:p>
            <a:r>
              <a:rPr lang="ru-RU" sz="9800" b="1" dirty="0" smtClean="0"/>
              <a:t>Контакт на вскрытие с защитой от саботажа</a:t>
            </a:r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Внимание к мелочам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3253"/>
            <a:ext cx="2302081" cy="339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851596" cy="1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2365"/>
            <a:ext cx="2696024" cy="288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3885570" y="116632"/>
            <a:ext cx="49788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Взгляд изнутри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347"/>
            <a:ext cx="3384376" cy="64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29" y="980728"/>
            <a:ext cx="2290316" cy="31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2794229" cy="343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53384" y="1124744"/>
            <a:ext cx="4783112" cy="5400600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/>
              <a:t>Супер яркий </a:t>
            </a:r>
            <a:r>
              <a:rPr lang="ru-RU" sz="7000" b="1" dirty="0"/>
              <a:t>сенсорный </a:t>
            </a:r>
            <a:r>
              <a:rPr lang="en-US" sz="7000" b="1" dirty="0" smtClean="0"/>
              <a:t>TFT </a:t>
            </a:r>
            <a:r>
              <a:rPr lang="ru-RU" sz="7000" b="1" dirty="0" smtClean="0"/>
              <a:t>дисплей </a:t>
            </a:r>
          </a:p>
          <a:p>
            <a:r>
              <a:rPr lang="ru-RU" sz="7000" b="1" dirty="0" smtClean="0"/>
              <a:t>Два считывателя Сдать – Выдать</a:t>
            </a:r>
          </a:p>
          <a:p>
            <a:r>
              <a:rPr lang="ru-RU" sz="7000" b="1" dirty="0" smtClean="0"/>
              <a:t>Считыватель отпечатков пальца </a:t>
            </a:r>
            <a:r>
              <a:rPr lang="en-US" sz="7000" b="1" dirty="0" err="1" smtClean="0"/>
              <a:t>Morpho</a:t>
            </a:r>
            <a:r>
              <a:rPr lang="en-US" sz="7000" b="1" dirty="0" smtClean="0"/>
              <a:t> </a:t>
            </a:r>
            <a:r>
              <a:rPr lang="ru-RU" sz="7000" b="1" dirty="0" smtClean="0"/>
              <a:t>(Франция) </a:t>
            </a:r>
          </a:p>
          <a:p>
            <a:r>
              <a:rPr lang="ru-RU" sz="7000" b="1" dirty="0" smtClean="0"/>
              <a:t>Большой шрифт и кнопки</a:t>
            </a:r>
          </a:p>
          <a:p>
            <a:r>
              <a:rPr lang="ru-RU" sz="7000" b="1" dirty="0" smtClean="0"/>
              <a:t>История событий, </a:t>
            </a:r>
            <a:endParaRPr lang="en-US" sz="7000" b="1" dirty="0" smtClean="0"/>
          </a:p>
          <a:p>
            <a:r>
              <a:rPr lang="ru-RU" sz="7000" b="1" dirty="0" smtClean="0"/>
              <a:t>Фильтр, </a:t>
            </a:r>
          </a:p>
          <a:p>
            <a:r>
              <a:rPr lang="ru-RU" sz="7000" b="1" dirty="0" smtClean="0"/>
              <a:t>Поиск по номеру,</a:t>
            </a:r>
          </a:p>
          <a:p>
            <a:r>
              <a:rPr lang="ru-RU" sz="7000" b="1" dirty="0" smtClean="0"/>
              <a:t>Поиск по названию,</a:t>
            </a:r>
            <a:endParaRPr lang="en-US" sz="7000" b="1" dirty="0" smtClean="0"/>
          </a:p>
          <a:p>
            <a:r>
              <a:rPr lang="ru-RU" sz="7000" b="1" dirty="0" smtClean="0"/>
              <a:t>Выдача списком, </a:t>
            </a:r>
            <a:endParaRPr lang="en-US" sz="7000" b="1" dirty="0" smtClean="0"/>
          </a:p>
          <a:p>
            <a:r>
              <a:rPr lang="ru-RU" sz="7000" b="1" dirty="0" smtClean="0"/>
              <a:t>ПО в комплекте</a:t>
            </a:r>
            <a:endParaRPr lang="en-US" sz="7000" b="1" dirty="0" smtClean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53384" y="274638"/>
            <a:ext cx="44334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Удобство работы 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" y="404664"/>
            <a:ext cx="3370064" cy="168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9" y="2204864"/>
            <a:ext cx="3470858" cy="21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9" y="4509120"/>
            <a:ext cx="3554896" cy="22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0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707904" y="1081336"/>
            <a:ext cx="5328592" cy="5299992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/>
              <a:t>50 000 пользователей</a:t>
            </a:r>
          </a:p>
          <a:p>
            <a:r>
              <a:rPr lang="ru-RU" sz="7000" b="1" dirty="0" smtClean="0"/>
              <a:t>50 000 событий в энергонезависимой памяти </a:t>
            </a:r>
          </a:p>
          <a:p>
            <a:r>
              <a:rPr lang="ru-RU" sz="7000" b="1" dirty="0" smtClean="0"/>
              <a:t>Прозрачная дверь </a:t>
            </a:r>
          </a:p>
          <a:p>
            <a:r>
              <a:rPr lang="ru-RU" sz="7000" b="1" dirty="0" smtClean="0"/>
              <a:t>Сплошная металлическая дверь</a:t>
            </a:r>
          </a:p>
          <a:p>
            <a:r>
              <a:rPr lang="ru-RU" sz="7000" b="1" dirty="0" smtClean="0"/>
              <a:t>Без двери</a:t>
            </a:r>
          </a:p>
          <a:p>
            <a:r>
              <a:rPr lang="ru-RU" sz="7000" b="1" dirty="0" smtClean="0"/>
              <a:t>Монтаж панели управления снизу или сбоку</a:t>
            </a:r>
          </a:p>
          <a:p>
            <a:r>
              <a:rPr lang="en-US" sz="7000" b="1" dirty="0" smtClean="0"/>
              <a:t>Ethernet, RS485, RS232</a:t>
            </a:r>
          </a:p>
          <a:p>
            <a:r>
              <a:rPr lang="ru-RU" sz="7000" b="1" dirty="0" smtClean="0"/>
              <a:t>Корпуса 3, 5 и 10 модулей</a:t>
            </a:r>
          </a:p>
          <a:p>
            <a:r>
              <a:rPr lang="ru-RU" sz="7000" b="1" dirty="0" smtClean="0"/>
              <a:t>От 20 до 2000 ключей на одну панель управления</a:t>
            </a:r>
            <a:endParaRPr lang="en-US" sz="7000" b="1" dirty="0" smtClean="0"/>
          </a:p>
          <a:p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53384" y="274638"/>
            <a:ext cx="443341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Опции и спецификация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1033946" cy="154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06" y="548679"/>
            <a:ext cx="583371" cy="14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79"/>
            <a:ext cx="1581150" cy="15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7821"/>
            <a:ext cx="895350" cy="17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6" y="2276872"/>
            <a:ext cx="1490594" cy="17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5" y="4670353"/>
            <a:ext cx="2304256" cy="13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347605" y="6021289"/>
            <a:ext cx="2340907" cy="32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Доп. блоки </a:t>
            </a:r>
            <a:endParaRPr lang="ru-RU" sz="1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47605" y="4221088"/>
            <a:ext cx="2340907" cy="32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Основные блоки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76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yGuard_ne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KeyGuard_new</Template>
  <TotalTime>191</TotalTime>
  <Words>359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KeyGuard_new</vt:lpstr>
      <vt:lpstr>KeyGuard  Система хранения ключей</vt:lpstr>
      <vt:lpstr>KeyGuard система автоматизированного хранения ключей </vt:lpstr>
      <vt:lpstr>KeyGuard Новинка 2017 сезона </vt:lpstr>
      <vt:lpstr>KeyGuard Брелок с идентификатором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Программное обеспечение позволяет:</vt:lpstr>
      <vt:lpstr>Продажи систем хранения ключей</vt:lpstr>
      <vt:lpstr>Презентация PowerPoint</vt:lpstr>
      <vt:lpstr>Презентация PowerPoint</vt:lpstr>
      <vt:lpstr>Презентация PowerPoint</vt:lpstr>
      <vt:lpstr>Спасибо за внимание !  KeyGuard  Система хранения ключей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KeyGuard  Система хранения ключей</dc:title>
  <dc:creator>MAX</dc:creator>
  <cp:lastModifiedBy>MAX</cp:lastModifiedBy>
  <cp:revision>18</cp:revision>
  <dcterms:created xsi:type="dcterms:W3CDTF">2017-09-16T16:43:25Z</dcterms:created>
  <dcterms:modified xsi:type="dcterms:W3CDTF">2017-11-30T10:12:25Z</dcterms:modified>
</cp:coreProperties>
</file>